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snapToGrid="0" snapToObjects="1">
      <p:cViewPr varScale="1">
        <p:scale>
          <a:sx n="59" d="100"/>
          <a:sy n="59" d="100"/>
        </p:scale>
        <p:origin x="36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ce crystal copy.jpg" descr="ice crystal copy.jpg"/>
          <p:cNvPicPr>
            <a:picLocks noChangeAspect="1"/>
          </p:cNvPicPr>
          <p:nvPr/>
        </p:nvPicPr>
        <p:blipFill>
          <a:blip r:embed="rId2">
            <a:alphaModFix amt="39878"/>
          </a:blip>
          <a:stretch>
            <a:fillRect/>
          </a:stretch>
        </p:blipFill>
        <p:spPr>
          <a:xfrm>
            <a:off x="-3485" y="-2933099"/>
            <a:ext cx="24390970" cy="18293227"/>
          </a:xfrm>
          <a:prstGeom prst="rect">
            <a:avLst/>
          </a:prstGeom>
          <a:ln w="12700">
            <a:miter lim="400000"/>
          </a:ln>
        </p:spPr>
      </p:pic>
      <p:sp>
        <p:nvSpPr>
          <p:cNvPr id="152" name="Reducing Ethyl Chloride Usage with Innovative Cool Sticks…"/>
          <p:cNvSpPr txBox="1">
            <a:spLocks noGrp="1"/>
          </p:cNvSpPr>
          <p:nvPr>
            <p:ph type="body" idx="22"/>
          </p:nvPr>
        </p:nvSpPr>
        <p:spPr>
          <a:xfrm>
            <a:off x="154867" y="80486"/>
            <a:ext cx="24125914" cy="2083679"/>
          </a:xfrm>
          <a:prstGeom prst="rect">
            <a:avLst/>
          </a:prstGeom>
          <a:solidFill>
            <a:schemeClr val="accent1">
              <a:lumOff val="16847"/>
            </a:schemeClr>
          </a:solidFill>
          <a:ln>
            <a:solidFill>
              <a:srgbClr val="5E5E5E"/>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ctr" defTabSz="808990">
              <a:defRPr sz="5782" b="0">
                <a:solidFill>
                  <a:srgbClr val="FFFFFF"/>
                </a:solidFill>
                <a:latin typeface="Helvetica Neue Medium"/>
                <a:ea typeface="Helvetica Neue Medium"/>
                <a:cs typeface="Helvetica Neue Medium"/>
                <a:sym typeface="Helvetica Neue Medium"/>
              </a:defRPr>
            </a:pPr>
            <a:r>
              <a:rPr dirty="0"/>
              <a:t>Reducing Ethyl Chloride Usage with Innovative Cool Sticks</a:t>
            </a:r>
          </a:p>
          <a:p>
            <a:pPr algn="ctr" defTabSz="808990">
              <a:defRPr sz="3430" b="0">
                <a:solidFill>
                  <a:srgbClr val="D5D5D5"/>
                </a:solidFill>
                <a:latin typeface="Helvetica Neue Medium"/>
                <a:ea typeface="Helvetica Neue Medium"/>
                <a:cs typeface="Helvetica Neue Medium"/>
                <a:sym typeface="Helvetica Neue Medium"/>
              </a:defRPr>
            </a:pPr>
            <a:r>
              <a:rPr dirty="0"/>
              <a:t>Dr. M N Arsanious Dr. H Nugent Dr. D </a:t>
            </a:r>
            <a:r>
              <a:rPr dirty="0" err="1"/>
              <a:t>Rafia</a:t>
            </a:r>
            <a:r>
              <a:rPr dirty="0"/>
              <a:t> Dr. C </a:t>
            </a:r>
            <a:r>
              <a:rPr dirty="0" err="1"/>
              <a:t>Papoutsos</a:t>
            </a:r>
            <a:r>
              <a:rPr dirty="0"/>
              <a:t> Dr. </a:t>
            </a:r>
            <a:r>
              <a:rPr lang="en-GB" dirty="0"/>
              <a:t>C </a:t>
            </a:r>
            <a:r>
              <a:rPr dirty="0"/>
              <a:t>McCabe</a:t>
            </a:r>
          </a:p>
          <a:p>
            <a:pPr algn="ctr" defTabSz="808990">
              <a:defRPr sz="3430" b="0">
                <a:solidFill>
                  <a:srgbClr val="D5D5D5"/>
                </a:solidFill>
                <a:latin typeface="Helvetica Neue Medium"/>
                <a:ea typeface="Helvetica Neue Medium"/>
                <a:cs typeface="Helvetica Neue Medium"/>
                <a:sym typeface="Helvetica Neue Medium"/>
              </a:defRPr>
            </a:pPr>
            <a:r>
              <a:rPr dirty="0" err="1"/>
              <a:t>Newham</a:t>
            </a:r>
            <a:r>
              <a:rPr dirty="0"/>
              <a:t> General Hospital </a:t>
            </a:r>
            <a:r>
              <a:rPr dirty="0" err="1"/>
              <a:t>Barts</a:t>
            </a:r>
            <a:r>
              <a:rPr dirty="0"/>
              <a:t> Health NHS Trust</a:t>
            </a:r>
          </a:p>
        </p:txBody>
      </p:sp>
      <p:sp>
        <p:nvSpPr>
          <p:cNvPr id="153" name="Background"/>
          <p:cNvSpPr txBox="1"/>
          <p:nvPr/>
        </p:nvSpPr>
        <p:spPr>
          <a:xfrm>
            <a:off x="170711" y="2265764"/>
            <a:ext cx="7779195" cy="816967"/>
          </a:xfrm>
          <a:prstGeom prst="rect">
            <a:avLst/>
          </a:prstGeom>
          <a:solidFill>
            <a:srgbClr val="FFFFFF"/>
          </a:solidFill>
          <a:ln w="12700">
            <a:solidFill>
              <a:srgbClr val="5E5E5E"/>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825500">
              <a:defRPr sz="4500">
                <a:solidFill>
                  <a:schemeClr val="accent1">
                    <a:lumOff val="16847"/>
                  </a:schemeClr>
                </a:solidFill>
                <a:latin typeface="Helvetica Neue Medium"/>
                <a:ea typeface="Helvetica Neue Medium"/>
                <a:cs typeface="Helvetica Neue Medium"/>
                <a:sym typeface="Helvetica Neue Medium"/>
              </a:defRPr>
            </a:lvl1pPr>
          </a:lstStyle>
          <a:p>
            <a:r>
              <a:t>Background</a:t>
            </a:r>
          </a:p>
        </p:txBody>
      </p:sp>
      <p:sp>
        <p:nvSpPr>
          <p:cNvPr id="154" name="Aim:…"/>
          <p:cNvSpPr txBox="1"/>
          <p:nvPr/>
        </p:nvSpPr>
        <p:spPr>
          <a:xfrm>
            <a:off x="127784" y="11844305"/>
            <a:ext cx="7766494" cy="1659563"/>
          </a:xfrm>
          <a:prstGeom prst="rect">
            <a:avLst/>
          </a:prstGeom>
          <a:solidFill>
            <a:schemeClr val="accent1">
              <a:lumOff val="16847"/>
            </a:schemeClr>
          </a:solidFill>
          <a:ln w="25400">
            <a:solidFill>
              <a:srgbClr val="929292"/>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825500">
              <a:defRPr sz="3200">
                <a:solidFill>
                  <a:srgbClr val="FFFFFF"/>
                </a:solidFill>
                <a:latin typeface="Helvetica Neue Medium"/>
                <a:ea typeface="Helvetica Neue Medium"/>
                <a:cs typeface="Helvetica Neue Medium"/>
                <a:sym typeface="Helvetica Neue Medium"/>
              </a:defRPr>
            </a:pPr>
            <a:r>
              <a:rPr dirty="0"/>
              <a:t>Aim: </a:t>
            </a:r>
          </a:p>
          <a:p>
            <a:pPr defTabSz="825500">
              <a:defRPr sz="3200">
                <a:solidFill>
                  <a:srgbClr val="FFFFFF"/>
                </a:solidFill>
                <a:latin typeface="Helvetica Neue Medium"/>
                <a:ea typeface="Helvetica Neue Medium"/>
                <a:cs typeface="Helvetica Neue Medium"/>
                <a:sym typeface="Helvetica Neue Medium"/>
              </a:defRPr>
            </a:pPr>
            <a:r>
              <a:rPr dirty="0"/>
              <a:t>To reduce ethyl chloride usage in obstetric theatres by 50% in 3 months</a:t>
            </a:r>
          </a:p>
        </p:txBody>
      </p:sp>
      <p:pic>
        <p:nvPicPr>
          <p:cNvPr id="155" name="Image" descr="Image"/>
          <p:cNvPicPr>
            <a:picLocks noChangeAspect="1"/>
          </p:cNvPicPr>
          <p:nvPr/>
        </p:nvPicPr>
        <p:blipFill>
          <a:blip r:embed="rId3"/>
          <a:stretch>
            <a:fillRect/>
          </a:stretch>
        </p:blipFill>
        <p:spPr>
          <a:xfrm rot="21060000">
            <a:off x="201369" y="4126518"/>
            <a:ext cx="1480401" cy="7025334"/>
          </a:xfrm>
          <a:prstGeom prst="rect">
            <a:avLst/>
          </a:prstGeom>
          <a:ln w="12700">
            <a:miter lim="400000"/>
          </a:ln>
        </p:spPr>
      </p:pic>
      <p:sp>
        <p:nvSpPr>
          <p:cNvPr id="156" name="An innovative new piece of equipment called  ‘cool sticks’ piloted by a group in Bournmouth for the OAA 2020 Green ward competition, achieves similar levels of discrimination when assessing  the level of neuro-axial blockade with several advantages over "/>
          <p:cNvSpPr txBox="1"/>
          <p:nvPr/>
        </p:nvSpPr>
        <p:spPr>
          <a:xfrm>
            <a:off x="1511582" y="7798335"/>
            <a:ext cx="6517180" cy="21511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2200">
                <a:solidFill>
                  <a:srgbClr val="000000"/>
                </a:solidFill>
              </a:defRPr>
            </a:lvl1pPr>
          </a:lstStyle>
          <a:p>
            <a:r>
              <a:rPr dirty="0"/>
              <a:t>An innovative new piece of equipment called  ‘cool sticks’ piloted by a group in </a:t>
            </a:r>
            <a:r>
              <a:rPr dirty="0" err="1"/>
              <a:t>Bournmouth</a:t>
            </a:r>
            <a:r>
              <a:rPr dirty="0"/>
              <a:t> for the OAA 2020 Green ward competition, achieves similar levels of discrimination when assessing  the level of neuro-axial blockade with several advantages over the traditional ethyl chloride. </a:t>
            </a:r>
          </a:p>
        </p:txBody>
      </p:sp>
      <p:sp>
        <p:nvSpPr>
          <p:cNvPr id="157" name="Over 90% of UK caesarian sections are done with neuro-axial blockade (1). Until recently the main ways of testing the level of neuro-axial blockade in anaesthesia  has been through"/>
          <p:cNvSpPr txBox="1"/>
          <p:nvPr/>
        </p:nvSpPr>
        <p:spPr>
          <a:xfrm>
            <a:off x="217818" y="3176894"/>
            <a:ext cx="7791895" cy="11224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2200">
                <a:solidFill>
                  <a:srgbClr val="000000"/>
                </a:solidFill>
              </a:defRPr>
            </a:lvl1pPr>
          </a:lstStyle>
          <a:p>
            <a:r>
              <a:rPr dirty="0"/>
              <a:t>Over 90% of UK caesarian sections are done with neuro-axial blockade (1). Until recently the main ways of testing the level of neuro-axial blockade in </a:t>
            </a:r>
            <a:r>
              <a:rPr dirty="0" err="1"/>
              <a:t>anaesthesia</a:t>
            </a:r>
            <a:r>
              <a:rPr dirty="0"/>
              <a:t>  has been through</a:t>
            </a:r>
          </a:p>
        </p:txBody>
      </p:sp>
      <p:sp>
        <p:nvSpPr>
          <p:cNvPr id="158" name="Ethyl Chloride   is an aerosolised spray of chloroethane (chemical  formula C2H5Cl) which is both costly and harmful to the environment generally not to mention the carbon foot print produced in its manufacture and transportation."/>
          <p:cNvSpPr txBox="1"/>
          <p:nvPr/>
        </p:nvSpPr>
        <p:spPr>
          <a:xfrm>
            <a:off x="1659192" y="5728441"/>
            <a:ext cx="6303251" cy="1808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2200">
                <a:solidFill>
                  <a:srgbClr val="000000"/>
                </a:solidFill>
              </a:defRPr>
            </a:lvl1pPr>
          </a:lstStyle>
          <a:p>
            <a:r>
              <a:rPr dirty="0"/>
              <a:t>Ethyl Chloride   is an </a:t>
            </a:r>
            <a:r>
              <a:rPr dirty="0" err="1"/>
              <a:t>aerosolised</a:t>
            </a:r>
            <a:r>
              <a:rPr dirty="0"/>
              <a:t> spray of chloroethane (chemical  formula C2H5Cl) which is both costly and harmful to the environment generally not to mention the carbon foot print produced in its manufacture and transportation.  </a:t>
            </a:r>
          </a:p>
        </p:txBody>
      </p:sp>
      <p:sp>
        <p:nvSpPr>
          <p:cNvPr id="159" name="Withdrawn from the fridge the cool stick is cold enough to be used for block level testing and stays cold for 15 mins. Once used for one patient it can be cleaned with a disinfectant wipe and returned to the fridge  for the next patient."/>
          <p:cNvSpPr txBox="1"/>
          <p:nvPr/>
        </p:nvSpPr>
        <p:spPr>
          <a:xfrm>
            <a:off x="306823" y="10039678"/>
            <a:ext cx="7713186" cy="1808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a:defRPr sz="2200">
                <a:solidFill>
                  <a:srgbClr val="000000"/>
                </a:solidFill>
              </a:defRPr>
            </a:lvl1pPr>
          </a:lstStyle>
          <a:p>
            <a:r>
              <a:rPr dirty="0"/>
              <a:t>Withdrawn from the fridge the cool stick is cold enough to be used for block level testing and stays cold for 15 mins. Once used for one patient it can be cleaned with a disinfectant wipe and returned to the fridge  for the next patient.</a:t>
            </a:r>
          </a:p>
        </p:txBody>
      </p:sp>
      <p:sp>
        <p:nvSpPr>
          <p:cNvPr id="160" name="checking the modalities of coarse touch with a neuro-tip or more prevalently using ethyl chloride to assess  temperature."/>
          <p:cNvSpPr txBox="1"/>
          <p:nvPr/>
        </p:nvSpPr>
        <p:spPr>
          <a:xfrm>
            <a:off x="1375672" y="4320787"/>
            <a:ext cx="6643988" cy="11224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2200">
                <a:solidFill>
                  <a:srgbClr val="000000"/>
                </a:solidFill>
              </a:defRPr>
            </a:lvl1pPr>
          </a:lstStyle>
          <a:p>
            <a:r>
              <a:rPr dirty="0"/>
              <a:t>checking the modalities of coarse touch with a neuro-tip or more prevalently using ethyl chloride to assess  temperature.</a:t>
            </a:r>
          </a:p>
        </p:txBody>
      </p:sp>
      <p:sp>
        <p:nvSpPr>
          <p:cNvPr id="161" name="Methodology"/>
          <p:cNvSpPr txBox="1"/>
          <p:nvPr/>
        </p:nvSpPr>
        <p:spPr>
          <a:xfrm>
            <a:off x="8071439" y="2265764"/>
            <a:ext cx="10169433" cy="816967"/>
          </a:xfrm>
          <a:prstGeom prst="rect">
            <a:avLst/>
          </a:prstGeom>
          <a:solidFill>
            <a:srgbClr val="FFFFFF"/>
          </a:solidFill>
          <a:ln w="12700">
            <a:solidFill>
              <a:srgbClr val="5E5E5E"/>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825500">
              <a:defRPr sz="4500">
                <a:solidFill>
                  <a:schemeClr val="accent1">
                    <a:lumOff val="16847"/>
                  </a:schemeClr>
                </a:solidFill>
                <a:latin typeface="Helvetica Neue Medium"/>
                <a:ea typeface="Helvetica Neue Medium"/>
                <a:cs typeface="Helvetica Neue Medium"/>
                <a:sym typeface="Helvetica Neue Medium"/>
              </a:defRPr>
            </a:lvl1pPr>
          </a:lstStyle>
          <a:p>
            <a:r>
              <a:t>Methodology</a:t>
            </a:r>
          </a:p>
        </p:txBody>
      </p:sp>
      <p:sp>
        <p:nvSpPr>
          <p:cNvPr id="162" name="Results"/>
          <p:cNvSpPr txBox="1"/>
          <p:nvPr/>
        </p:nvSpPr>
        <p:spPr>
          <a:xfrm>
            <a:off x="8180136" y="7890254"/>
            <a:ext cx="9935756" cy="816967"/>
          </a:xfrm>
          <a:prstGeom prst="rect">
            <a:avLst/>
          </a:prstGeom>
          <a:solidFill>
            <a:srgbClr val="FFFFFF"/>
          </a:solidFill>
          <a:ln w="12700">
            <a:solidFill>
              <a:srgbClr val="5E5E5E"/>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825500">
              <a:defRPr sz="4500">
                <a:solidFill>
                  <a:schemeClr val="accent1">
                    <a:lumOff val="16847"/>
                  </a:schemeClr>
                </a:solidFill>
                <a:latin typeface="Helvetica Neue Medium"/>
                <a:ea typeface="Helvetica Neue Medium"/>
                <a:cs typeface="Helvetica Neue Medium"/>
                <a:sym typeface="Helvetica Neue Medium"/>
              </a:defRPr>
            </a:lvl1pPr>
          </a:lstStyle>
          <a:p>
            <a:r>
              <a:t>Results</a:t>
            </a:r>
          </a:p>
        </p:txBody>
      </p:sp>
      <p:pic>
        <p:nvPicPr>
          <p:cNvPr id="163" name="Screenshot 2023-03-19 at 14.26.48.png" descr="Screenshot 2023-03-19 at 14.26.48.png"/>
          <p:cNvPicPr>
            <a:picLocks noChangeAspect="1"/>
          </p:cNvPicPr>
          <p:nvPr/>
        </p:nvPicPr>
        <p:blipFill>
          <a:blip r:embed="rId4"/>
          <a:stretch>
            <a:fillRect/>
          </a:stretch>
        </p:blipFill>
        <p:spPr>
          <a:xfrm>
            <a:off x="8228027" y="9091825"/>
            <a:ext cx="9839974" cy="4517182"/>
          </a:xfrm>
          <a:prstGeom prst="rect">
            <a:avLst/>
          </a:prstGeom>
          <a:ln w="12700">
            <a:miter lim="400000"/>
          </a:ln>
        </p:spPr>
      </p:pic>
      <p:sp>
        <p:nvSpPr>
          <p:cNvPr id="164" name="Figure 1: Ethyl Chloride Usage by units"/>
          <p:cNvSpPr txBox="1"/>
          <p:nvPr/>
        </p:nvSpPr>
        <p:spPr>
          <a:xfrm>
            <a:off x="8041324" y="8747799"/>
            <a:ext cx="4938210" cy="390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000"/>
            </a:lvl1pPr>
          </a:lstStyle>
          <a:p>
            <a:r>
              <a:t>Figure 1: Ethyl Chloride Usage by units </a:t>
            </a:r>
          </a:p>
        </p:txBody>
      </p:sp>
      <p:grpSp>
        <p:nvGrpSpPr>
          <p:cNvPr id="167" name="Group"/>
          <p:cNvGrpSpPr/>
          <p:nvPr/>
        </p:nvGrpSpPr>
        <p:grpSpPr>
          <a:xfrm>
            <a:off x="18356056" y="2259414"/>
            <a:ext cx="5904359" cy="5242687"/>
            <a:chOff x="0" y="0"/>
            <a:chExt cx="5904357" cy="5242685"/>
          </a:xfrm>
        </p:grpSpPr>
        <p:pic>
          <p:nvPicPr>
            <p:cNvPr id="165" name="Screenshot 2023-03-19 at 14.17.35.png" descr="Screenshot 2023-03-19 at 14.17.35.png"/>
            <p:cNvPicPr>
              <a:picLocks noChangeAspect="1"/>
            </p:cNvPicPr>
            <p:nvPr/>
          </p:nvPicPr>
          <p:blipFill>
            <a:blip r:embed="rId5"/>
            <a:stretch>
              <a:fillRect/>
            </a:stretch>
          </p:blipFill>
          <p:spPr>
            <a:xfrm>
              <a:off x="0" y="0"/>
              <a:ext cx="5904358" cy="2656036"/>
            </a:xfrm>
            <a:prstGeom prst="rect">
              <a:avLst/>
            </a:prstGeom>
            <a:ln w="12700" cap="flat">
              <a:noFill/>
              <a:miter lim="400000"/>
            </a:ln>
            <a:effectLst/>
          </p:spPr>
        </p:pic>
        <p:pic>
          <p:nvPicPr>
            <p:cNvPr id="166" name="Screenshot 2023-03-19 at 14.19.05.png" descr="Screenshot 2023-03-19 at 14.19.05.png"/>
            <p:cNvPicPr>
              <a:picLocks noChangeAspect="1"/>
            </p:cNvPicPr>
            <p:nvPr/>
          </p:nvPicPr>
          <p:blipFill>
            <a:blip r:embed="rId6"/>
            <a:stretch>
              <a:fillRect/>
            </a:stretch>
          </p:blipFill>
          <p:spPr>
            <a:xfrm>
              <a:off x="0" y="2655486"/>
              <a:ext cx="5904358" cy="2587200"/>
            </a:xfrm>
            <a:prstGeom prst="rect">
              <a:avLst/>
            </a:prstGeom>
            <a:ln w="12700" cap="flat">
              <a:noFill/>
              <a:miter lim="400000"/>
            </a:ln>
            <a:effectLst/>
          </p:spPr>
        </p:pic>
      </p:grpSp>
      <p:sp>
        <p:nvSpPr>
          <p:cNvPr id="168" name="Figure 2 a &amp; b: survey results of secondary indicators"/>
          <p:cNvSpPr txBox="1"/>
          <p:nvPr/>
        </p:nvSpPr>
        <p:spPr>
          <a:xfrm>
            <a:off x="18395179" y="7445713"/>
            <a:ext cx="5826113" cy="3869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900"/>
            </a:lvl1pPr>
          </a:lstStyle>
          <a:p>
            <a:r>
              <a:t>Figure 2 a &amp; b: survey results of secondary indicators</a:t>
            </a:r>
          </a:p>
        </p:txBody>
      </p:sp>
      <p:sp>
        <p:nvSpPr>
          <p:cNvPr id="169" name="Conclusions"/>
          <p:cNvSpPr txBox="1"/>
          <p:nvPr/>
        </p:nvSpPr>
        <p:spPr>
          <a:xfrm>
            <a:off x="18235659" y="7890254"/>
            <a:ext cx="6018406" cy="816967"/>
          </a:xfrm>
          <a:prstGeom prst="rect">
            <a:avLst/>
          </a:prstGeom>
          <a:solidFill>
            <a:srgbClr val="FFFFFF"/>
          </a:solidFill>
          <a:ln w="12700">
            <a:solidFill>
              <a:srgbClr val="5E5E5E"/>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825500">
              <a:defRPr sz="4500">
                <a:solidFill>
                  <a:schemeClr val="accent1">
                    <a:lumOff val="16847"/>
                  </a:schemeClr>
                </a:solidFill>
                <a:latin typeface="Helvetica Neue Medium"/>
                <a:ea typeface="Helvetica Neue Medium"/>
                <a:cs typeface="Helvetica Neue Medium"/>
                <a:sym typeface="Helvetica Neue Medium"/>
              </a:defRPr>
            </a:lvl1pPr>
          </a:lstStyle>
          <a:p>
            <a:r>
              <a:t>Conclusions</a:t>
            </a:r>
          </a:p>
        </p:txBody>
      </p:sp>
      <p:sp>
        <p:nvSpPr>
          <p:cNvPr id="170" name="Initial findings suggest cool sticks do reduce ethyl chloride usage however more long term data is being collected to confirm.…"/>
          <p:cNvSpPr txBox="1"/>
          <p:nvPr/>
        </p:nvSpPr>
        <p:spPr>
          <a:xfrm>
            <a:off x="18111542" y="8791313"/>
            <a:ext cx="6450753" cy="3488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304800" indent="-304800" algn="l">
              <a:buSzPct val="40000"/>
              <a:buBlip>
                <a:blip r:embed="rId7"/>
              </a:buBlip>
              <a:defRPr sz="2200">
                <a:solidFill>
                  <a:srgbClr val="000000"/>
                </a:solidFill>
              </a:defRPr>
            </a:pPr>
            <a:r>
              <a:rPr lang="en-GB" sz="2200" dirty="0"/>
              <a:t>Median ethyl chloride purchasing over the 3-month trial period dropped from 62 units / month to 35 unit / month – longer term data collection will confirm these findings</a:t>
            </a:r>
            <a:r>
              <a:rPr dirty="0"/>
              <a:t>.</a:t>
            </a:r>
          </a:p>
          <a:p>
            <a:pPr algn="l">
              <a:defRPr sz="2200">
                <a:solidFill>
                  <a:srgbClr val="000000"/>
                </a:solidFill>
              </a:defRPr>
            </a:pPr>
            <a:endParaRPr dirty="0"/>
          </a:p>
          <a:p>
            <a:pPr marL="304800" indent="-304800" algn="l">
              <a:buSzPct val="40000"/>
              <a:buBlip>
                <a:blip r:embed="rId7"/>
              </a:buBlip>
              <a:defRPr sz="2200">
                <a:solidFill>
                  <a:srgbClr val="000000"/>
                </a:solidFill>
              </a:defRPr>
            </a:pPr>
            <a:r>
              <a:rPr dirty="0" err="1"/>
              <a:t>Anaesthetists</a:t>
            </a:r>
            <a:r>
              <a:rPr dirty="0"/>
              <a:t> are happy and mostly prefer the cool sticks for assessing block levels</a:t>
            </a:r>
          </a:p>
          <a:p>
            <a:pPr algn="l">
              <a:defRPr sz="2200">
                <a:solidFill>
                  <a:srgbClr val="000000"/>
                </a:solidFill>
              </a:defRPr>
            </a:pPr>
            <a:endParaRPr dirty="0"/>
          </a:p>
          <a:p>
            <a:pPr marL="304800" indent="-304800" algn="l">
              <a:buSzPct val="40000"/>
              <a:buBlip>
                <a:blip r:embed="rId7"/>
              </a:buBlip>
              <a:defRPr sz="2200">
                <a:solidFill>
                  <a:srgbClr val="000000"/>
                </a:solidFill>
              </a:defRPr>
            </a:pPr>
            <a:r>
              <a:rPr dirty="0"/>
              <a:t>We aim to translate this new practice to </a:t>
            </a:r>
            <a:r>
              <a:rPr dirty="0" err="1"/>
              <a:t>labour</a:t>
            </a:r>
            <a:r>
              <a:rPr dirty="0"/>
              <a:t> ward and other hospitals within the trust</a:t>
            </a:r>
          </a:p>
        </p:txBody>
      </p:sp>
      <p:sp>
        <p:nvSpPr>
          <p:cNvPr id="171" name="10 cool sticks were obtained from the supplier along with contact details of other anaesthetic departments currently using the equipment.…"/>
          <p:cNvSpPr txBox="1"/>
          <p:nvPr/>
        </p:nvSpPr>
        <p:spPr>
          <a:xfrm>
            <a:off x="8190070" y="3052733"/>
            <a:ext cx="10143061" cy="4894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04800" indent="-304800" algn="l">
              <a:buSzPct val="40000"/>
              <a:buBlip>
                <a:blip r:embed="rId7"/>
              </a:buBlip>
              <a:defRPr sz="2200">
                <a:solidFill>
                  <a:srgbClr val="000000"/>
                </a:solidFill>
              </a:defRPr>
            </a:pPr>
            <a:r>
              <a:rPr dirty="0"/>
              <a:t>10 cool sticks were obtained from the supplier along with contact details of other </a:t>
            </a:r>
            <a:r>
              <a:rPr dirty="0" err="1"/>
              <a:t>anaesthetic</a:t>
            </a:r>
            <a:r>
              <a:rPr dirty="0"/>
              <a:t> departments currently using the equipment. </a:t>
            </a:r>
          </a:p>
          <a:p>
            <a:pPr algn="l">
              <a:defRPr sz="2200">
                <a:solidFill>
                  <a:srgbClr val="000000"/>
                </a:solidFill>
              </a:defRPr>
            </a:pPr>
            <a:endParaRPr dirty="0"/>
          </a:p>
          <a:p>
            <a:pPr marL="304800" indent="-304800" algn="l">
              <a:buSzPct val="40000"/>
              <a:buBlip>
                <a:blip r:embed="rId7"/>
              </a:buBlip>
              <a:defRPr sz="2200">
                <a:solidFill>
                  <a:srgbClr val="000000"/>
                </a:solidFill>
              </a:defRPr>
            </a:pPr>
            <a:r>
              <a:rPr dirty="0"/>
              <a:t>This helped define our initial trial target (elective &amp; emergency obstetric theatres not including </a:t>
            </a:r>
            <a:r>
              <a:rPr dirty="0" err="1"/>
              <a:t>labour</a:t>
            </a:r>
            <a:r>
              <a:rPr dirty="0"/>
              <a:t> ward) as well as our key secondary indicators:</a:t>
            </a:r>
          </a:p>
          <a:p>
            <a:pPr marL="914400" lvl="1" indent="-304800" algn="l">
              <a:buSzPct val="40000"/>
              <a:buBlip>
                <a:blip r:embed="rId7"/>
              </a:buBlip>
              <a:defRPr sz="2200">
                <a:solidFill>
                  <a:srgbClr val="000000"/>
                </a:solidFill>
              </a:defRPr>
            </a:pPr>
            <a:r>
              <a:rPr dirty="0"/>
              <a:t>Acceptability &amp; Ease of use for the block level assessors </a:t>
            </a:r>
          </a:p>
          <a:p>
            <a:pPr marL="914400" lvl="1" indent="-304800" algn="l">
              <a:buSzPct val="40000"/>
              <a:buBlip>
                <a:blip r:embed="rId7"/>
              </a:buBlip>
              <a:defRPr sz="2200">
                <a:solidFill>
                  <a:srgbClr val="000000"/>
                </a:solidFill>
              </a:defRPr>
            </a:pPr>
            <a:r>
              <a:rPr dirty="0"/>
              <a:t>Effectiveness of block level discrimination compared to ethyl chloride</a:t>
            </a:r>
          </a:p>
          <a:p>
            <a:pPr algn="l">
              <a:defRPr sz="2200">
                <a:solidFill>
                  <a:srgbClr val="000000"/>
                </a:solidFill>
              </a:defRPr>
            </a:pPr>
            <a:endParaRPr dirty="0"/>
          </a:p>
          <a:p>
            <a:pPr marL="304800" indent="-304800" algn="l">
              <a:buSzPct val="40000"/>
              <a:buBlip>
                <a:blip r:embed="rId7"/>
              </a:buBlip>
              <a:defRPr sz="2200">
                <a:solidFill>
                  <a:srgbClr val="000000"/>
                </a:solidFill>
              </a:defRPr>
            </a:pPr>
            <a:r>
              <a:rPr dirty="0"/>
              <a:t>Cool Sticks were then demonstrated to the </a:t>
            </a:r>
            <a:r>
              <a:rPr dirty="0" err="1"/>
              <a:t>anaesthetic</a:t>
            </a:r>
            <a:r>
              <a:rPr dirty="0"/>
              <a:t> and theatre staff for a trial period of 3 months:</a:t>
            </a:r>
          </a:p>
          <a:p>
            <a:pPr marL="914400" lvl="1" indent="-304800" algn="l">
              <a:buSzPct val="40000"/>
              <a:buBlip>
                <a:blip r:embed="rId7"/>
              </a:buBlip>
              <a:defRPr sz="2200">
                <a:solidFill>
                  <a:srgbClr val="000000"/>
                </a:solidFill>
              </a:defRPr>
            </a:pPr>
            <a:r>
              <a:rPr dirty="0"/>
              <a:t>Ethyl Chloride usage was monitored</a:t>
            </a:r>
          </a:p>
          <a:p>
            <a:pPr marL="914400" lvl="1" indent="-304800" algn="l">
              <a:buSzPct val="40000"/>
              <a:buBlip>
                <a:blip r:embed="rId7"/>
              </a:buBlip>
              <a:defRPr sz="2200">
                <a:solidFill>
                  <a:srgbClr val="000000"/>
                </a:solidFill>
              </a:defRPr>
            </a:pPr>
            <a:r>
              <a:rPr dirty="0"/>
              <a:t>Staff were surveyed at the end of this period </a:t>
            </a:r>
          </a:p>
          <a:p>
            <a:pPr algn="l">
              <a:defRPr sz="2200">
                <a:solidFill>
                  <a:srgbClr val="000000"/>
                </a:solidFill>
              </a:defRPr>
            </a:pPr>
            <a:endParaRPr dirty="0"/>
          </a:p>
          <a:p>
            <a:pPr marL="304800" indent="-304800" algn="l">
              <a:buSzPct val="40000"/>
              <a:buBlip>
                <a:blip r:embed="rId7"/>
              </a:buBlip>
              <a:defRPr sz="2200">
                <a:solidFill>
                  <a:srgbClr val="000000"/>
                </a:solidFill>
              </a:defRPr>
            </a:pPr>
            <a:r>
              <a:rPr dirty="0"/>
              <a:t>This QIP received trust ethic committee approval </a:t>
            </a:r>
          </a:p>
        </p:txBody>
      </p:sp>
      <p:sp>
        <p:nvSpPr>
          <p:cNvPr id="172" name="References"/>
          <p:cNvSpPr txBox="1"/>
          <p:nvPr/>
        </p:nvSpPr>
        <p:spPr>
          <a:xfrm>
            <a:off x="18235659" y="12334510"/>
            <a:ext cx="6051987" cy="481652"/>
          </a:xfrm>
          <a:prstGeom prst="rect">
            <a:avLst/>
          </a:prstGeom>
          <a:solidFill>
            <a:srgbClr val="FFFFFF"/>
          </a:solidFill>
          <a:ln w="12700">
            <a:solidFill>
              <a:srgbClr val="5E5E5E"/>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709930">
              <a:defRPr sz="2494">
                <a:solidFill>
                  <a:schemeClr val="accent1">
                    <a:lumOff val="16847"/>
                  </a:schemeClr>
                </a:solidFill>
                <a:latin typeface="Helvetica Neue Medium"/>
                <a:ea typeface="Helvetica Neue Medium"/>
                <a:cs typeface="Helvetica Neue Medium"/>
                <a:sym typeface="Helvetica Neue Medium"/>
              </a:defRPr>
            </a:lvl1pPr>
          </a:lstStyle>
          <a:p>
            <a:r>
              <a:rPr dirty="0"/>
              <a:t>References</a:t>
            </a:r>
          </a:p>
        </p:txBody>
      </p:sp>
      <p:sp>
        <p:nvSpPr>
          <p:cNvPr id="173" name="(1) Bamber, J.H., Lucas, D.N., Plaat, F., Russell, R., 2020. Obstetric anaesthetic practice in the UK: a descriptive analysis of the National Obstetric Anaesthetic Database 2009-14. Br. J. Anaesth. 125, 580–587."/>
          <p:cNvSpPr txBox="1"/>
          <p:nvPr/>
        </p:nvSpPr>
        <p:spPr>
          <a:xfrm>
            <a:off x="18229309" y="12791389"/>
            <a:ext cx="6064687" cy="959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500">
                <a:solidFill>
                  <a:srgbClr val="000000"/>
                </a:solidFill>
              </a:defRPr>
            </a:lvl1pPr>
          </a:lstStyle>
          <a:p>
            <a:r>
              <a:rPr dirty="0"/>
              <a:t>(1) Bamber, J.H., Lucas, D.N., </a:t>
            </a:r>
            <a:r>
              <a:rPr dirty="0" err="1"/>
              <a:t>Plaat</a:t>
            </a:r>
            <a:r>
              <a:rPr dirty="0"/>
              <a:t>, F., Russell, R., 2020. Obstetric </a:t>
            </a:r>
            <a:r>
              <a:rPr dirty="0" err="1"/>
              <a:t>anaesthetic</a:t>
            </a:r>
            <a:r>
              <a:rPr dirty="0"/>
              <a:t> practice in the UK: a descriptive analysis of the National Obstetric </a:t>
            </a:r>
            <a:r>
              <a:rPr dirty="0" err="1"/>
              <a:t>Anaesthetic</a:t>
            </a:r>
            <a:r>
              <a:rPr dirty="0"/>
              <a:t> Database 2009-14. Br. J. </a:t>
            </a:r>
            <a:r>
              <a:rPr dirty="0" err="1"/>
              <a:t>Anaesth</a:t>
            </a:r>
            <a:r>
              <a:rPr dirty="0"/>
              <a:t>. 125, 580–587.</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39E85942EA2042BB0575791D718127" ma:contentTypeVersion="16" ma:contentTypeDescription="Create a new document." ma:contentTypeScope="" ma:versionID="12ab945d2efe0ef10a297c059136f865">
  <xsd:schema xmlns:xsd="http://www.w3.org/2001/XMLSchema" xmlns:xs="http://www.w3.org/2001/XMLSchema" xmlns:p="http://schemas.microsoft.com/office/2006/metadata/properties" xmlns:ns2="ec49a593-3265-4a49-b71d-8db4c0af5911" xmlns:ns3="eef307fe-dfcd-4dc4-b0dc-232c2dad2b81" targetNamespace="http://schemas.microsoft.com/office/2006/metadata/properties" ma:root="true" ma:fieldsID="9fb502e339f467c4a23c9469629d027a" ns2:_="" ns3:_="">
    <xsd:import namespace="ec49a593-3265-4a49-b71d-8db4c0af5911"/>
    <xsd:import namespace="eef307fe-dfcd-4dc4-b0dc-232c2dad2b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9a593-3265-4a49-b71d-8db4c0af5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edd084-375f-4d55-8c57-698fcc9f02c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f307fe-dfcd-4dc4-b0dc-232c2dad2b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914966-92ef-45d4-8a8f-bd5c406bf076}" ma:internalName="TaxCatchAll" ma:showField="CatchAllData" ma:web="eef307fe-dfcd-4dc4-b0dc-232c2dad2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49a593-3265-4a49-b71d-8db4c0af5911">
      <Terms xmlns="http://schemas.microsoft.com/office/infopath/2007/PartnerControls"/>
    </lcf76f155ced4ddcb4097134ff3c332f>
    <TaxCatchAll xmlns="eef307fe-dfcd-4dc4-b0dc-232c2dad2b81" xsi:nil="true"/>
  </documentManagement>
</p:properties>
</file>

<file path=customXml/itemProps1.xml><?xml version="1.0" encoding="utf-8"?>
<ds:datastoreItem xmlns:ds="http://schemas.openxmlformats.org/officeDocument/2006/customXml" ds:itemID="{28C10A7F-6307-42CC-8AF8-58CE059B244D}"/>
</file>

<file path=customXml/itemProps2.xml><?xml version="1.0" encoding="utf-8"?>
<ds:datastoreItem xmlns:ds="http://schemas.openxmlformats.org/officeDocument/2006/customXml" ds:itemID="{80B022EF-6279-46F8-B62B-309176351D17}"/>
</file>

<file path=customXml/itemProps3.xml><?xml version="1.0" encoding="utf-8"?>
<ds:datastoreItem xmlns:ds="http://schemas.openxmlformats.org/officeDocument/2006/customXml" ds:itemID="{28E63394-043C-4A41-92E2-1213E6548084}"/>
</file>

<file path=docProps/app.xml><?xml version="1.0" encoding="utf-8"?>
<Properties xmlns="http://schemas.openxmlformats.org/officeDocument/2006/extended-properties" xmlns:vt="http://schemas.openxmlformats.org/officeDocument/2006/docPropsVTypes">
  <TotalTime>25</TotalTime>
  <Words>475</Words>
  <Application>Microsoft Macintosh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Helvetica Neue</vt:lpstr>
      <vt:lpstr>Helvetica Neue Medium</vt:lpstr>
      <vt:lpstr>21_BasicWhite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Mina Arsanious</cp:lastModifiedBy>
  <cp:revision>4</cp:revision>
  <dcterms:modified xsi:type="dcterms:W3CDTF">2023-05-01T06:33:28Z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0x0101006F39E85942EA2042BB0575791D718127</vt:lpwstr>
  </property>
</Properties>
</file>